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Merriweather Light"/>
      <p:regular r:id="rId47"/>
      <p:bold r:id="rId48"/>
      <p:italic r:id="rId49"/>
      <p:boldItalic r:id="rId50"/>
    </p:embeddedFont>
    <p:embeddedFont>
      <p:font typeface="Merriweather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AB9191-20DE-4E48-9C3D-CAD09273A2F8}">
  <a:tblStyle styleId="{72AB9191-20DE-4E48-9C3D-CAD09273A2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Light-bold.fntdata"/><Relationship Id="rId47" Type="http://schemas.openxmlformats.org/officeDocument/2006/relationships/font" Target="fonts/MerriweatherLight-regular.fntdata"/><Relationship Id="rId49" Type="http://schemas.openxmlformats.org/officeDocument/2006/relationships/font" Target="fonts/Merriweather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erriweather-regular.fntdata"/><Relationship Id="rId50" Type="http://schemas.openxmlformats.org/officeDocument/2006/relationships/font" Target="fonts/MerriweatherLight-boldItalic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ece.northwestern.edu/local-apps/matlabhelp/toolbox/images/intro8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7841927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7841927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952522ec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7952522ec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https://www.researchgate.net/figure/Challenges-in-generic-object-detection-9_fig1_340328409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952522ec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952522ec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952522ec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952522ec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952522ece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952522ec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452ccfda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452ccfda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952522ec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952522ec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952522ece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952522ece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952522ec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952522ec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https://cs231n.github.io/convolutional-networks/#conv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452ccfd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452ccfd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952522ec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952522ec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7841927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7841927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452ccfda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452ccfda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7841927e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7841927e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952522ece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952522ece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952522ec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952522ec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952522ec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952522ec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952522ec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7952522ec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7841927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7841927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952522ece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952522ec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7841927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7841927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952522e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7952522e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952522ece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7952522ec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952522ec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7952522ec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952522ec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952522ec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out + batch norm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952522ec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952522ec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952522ec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7952522ec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7952522ece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7952522ece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952522ec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952522ec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952522ec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952522ec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952522ec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952522ec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952522ec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952522ec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http://www.ece.northwestern.edu/local-apps/matlabhelp/toolbox/images/intro8.html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952522ec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952522ec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952522ec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952522ec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952522ec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952522ec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s231n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eQLcDmfmGB0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tackoverflow.com/questions/42317238/why-do-we-use-fully-connected-layer-at-the-end-of-cnn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outube.com/watch?v=FwT4TSRsiVw&amp;ab_channel=CNETHighlight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release the project today. It’s due before class during Week 10 (3/13)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This Stanford course</a:t>
            </a:r>
            <a:r>
              <a:rPr lang="en"/>
              <a:t> is probably the best resource we could find.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What are the challenges?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550" y="1081725"/>
            <a:ext cx="464630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Can you give me some simpler examples?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Part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I Summary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Images are just number matrices.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Grayscale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RGB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hope to perform different tasks on images (or videos)!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Regression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to process images?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 Extraction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■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Facial features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90250" y="526350"/>
            <a:ext cx="659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Part II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Learning Features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Why Convolutional Neural Network (CNN)?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way CNN captures features is </a:t>
            </a:r>
            <a:r>
              <a:rPr lang="en">
                <a:highlight>
                  <a:srgbClr val="FF00FF"/>
                </a:highlight>
                <a:latin typeface="Merriweather"/>
                <a:ea typeface="Merriweather"/>
                <a:cs typeface="Merriweather"/>
                <a:sym typeface="Merriweather"/>
              </a:rPr>
              <a:t>kind of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similar to how we (human beings) capture and interpret an image.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Can you identify the animals in this image?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50" y="2392675"/>
            <a:ext cx="6190150" cy="16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>
            <a:off x="3741475" y="2878700"/>
            <a:ext cx="331800" cy="87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5561350" y="2762550"/>
            <a:ext cx="561000" cy="99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7188300" y="2657775"/>
            <a:ext cx="561000" cy="1100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1559150" y="2657775"/>
            <a:ext cx="506700" cy="11001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Recall from last lecture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563" y="1740150"/>
            <a:ext cx="6442876" cy="3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3033150" y="1339950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Dense Neural Networks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Fully Connected Neural Network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50" y="1352550"/>
            <a:ext cx="35909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5392375" y="1426900"/>
            <a:ext cx="3276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What’s wrong with FCNN?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take in all the inputs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 spatial information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Too many parameters! Too hard to train!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Easy Fix?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5392375" y="1426900"/>
            <a:ext cx="327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Idea: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want a single neuron in the next layer to focus only on some of the neurons from the previous layer.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50" y="1017800"/>
            <a:ext cx="425509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Practice: Convolution operation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3824450" y="1501575"/>
            <a:ext cx="462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Filter of 3x3 (kernel), 9 weights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Apply the same filter to 3x3 patches of input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Shift 1 pixel at a time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Use different filters to extract different features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5" y="1379550"/>
            <a:ext cx="3519650" cy="256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 Extraction Example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414800" y="4529600"/>
            <a:ext cx="594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Source: https://www.analyticsvidhya.com/blog/2020/11/tutorial-how-to-visualize-feature-maps-directly-from-cnn-layers/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50" y="1170200"/>
            <a:ext cx="2982060" cy="320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4714875" y="1376100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Size: 150 x 150 x 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63" y="1877625"/>
            <a:ext cx="2694725" cy="19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and Convolutional Neural Networks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E96: Python and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 Extraction Example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1" cy="312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414800" y="4529600"/>
            <a:ext cx="594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Source: https://www.analyticsvidhya.com/blog/2020/11/tutorial-how-to-visualize-feature-maps-directly-from-cnn-layers/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RGB image example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4836550" y="1229875"/>
            <a:ext cx="4045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-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Colorful images have three channels: R(red), G(green), and B(blue).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Merriweather"/>
              <a:buChar char="-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So instead of performing “convolution” in a 2D space, we </a:t>
            </a: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need</a:t>
            </a: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 to perform the same process in 3D.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63" y="1138625"/>
            <a:ext cx="2694725" cy="19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750" y="2479925"/>
            <a:ext cx="1688502" cy="23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Part II Summary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Intuition behind CNN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want to extract local features first, but not too much.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want to maintain spatial structure of the input image.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At the very end, we might want to make a decision (C/R) using the information from all pixels.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490250" y="526350"/>
            <a:ext cx="659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Part III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A Case Study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or 5?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50" y="1279250"/>
            <a:ext cx="2940324" cy="29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4961000" y="1518150"/>
            <a:ext cx="337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Can we compare the pixel values of different 5’s 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want our model to be robust to image shifting, rotation, deformation…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50" y="1022100"/>
            <a:ext cx="4076850" cy="40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/>
          <p:nvPr/>
        </p:nvSpPr>
        <p:spPr>
          <a:xfrm>
            <a:off x="1185850" y="1758725"/>
            <a:ext cx="307500" cy="340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2549475" y="1712025"/>
            <a:ext cx="307500" cy="340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3913100" y="1665300"/>
            <a:ext cx="307500" cy="340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3820950" y="4295150"/>
            <a:ext cx="307500" cy="340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3913100" y="3045525"/>
            <a:ext cx="307500" cy="340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996550" y="1261900"/>
            <a:ext cx="307500" cy="34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3563075" y="1261900"/>
            <a:ext cx="307500" cy="34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3667200" y="2509375"/>
            <a:ext cx="307500" cy="34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878350" y="2636875"/>
            <a:ext cx="307500" cy="34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878350" y="4011850"/>
            <a:ext cx="307500" cy="34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740950" y="3205275"/>
            <a:ext cx="307500" cy="340200"/>
          </a:xfrm>
          <a:prstGeom prst="rect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2327025" y="3166875"/>
            <a:ext cx="307500" cy="340200"/>
          </a:xfrm>
          <a:prstGeom prst="rect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2072925" y="4430925"/>
            <a:ext cx="307500" cy="340200"/>
          </a:xfrm>
          <a:prstGeom prst="rect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Features of 5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5540650" y="1370075"/>
            <a:ext cx="1228800" cy="12018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3" name="Google Shape;273;p37"/>
          <p:cNvGraphicFramePr/>
          <p:nvPr/>
        </p:nvGraphicFramePr>
        <p:xfrm>
          <a:off x="5540575" y="1369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{72AB9191-20DE-4E48-9C3D-CAD09273A2F8}</a:tableStyleId>
              </a:tblPr>
              <a:tblGrid>
                <a:gridCol w="409600"/>
                <a:gridCol w="409600"/>
                <a:gridCol w="409600"/>
              </a:tblGrid>
              <a:tr h="4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37"/>
          <p:cNvSpPr txBox="1"/>
          <p:nvPr/>
        </p:nvSpPr>
        <p:spPr>
          <a:xfrm>
            <a:off x="5259650" y="2762550"/>
            <a:ext cx="345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You could have a bigger kernel and finer granularity.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6496175" y="799250"/>
            <a:ext cx="1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3x3 kernels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7370100" y="1380100"/>
            <a:ext cx="1228800" cy="1201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7" name="Google Shape;277;p37"/>
          <p:cNvGraphicFramePr/>
          <p:nvPr/>
        </p:nvGraphicFramePr>
        <p:xfrm>
          <a:off x="7370100" y="1369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{72AB9191-20DE-4E48-9C3D-CAD09273A2F8}</a:tableStyleId>
              </a:tblPr>
              <a:tblGrid>
                <a:gridCol w="409600"/>
                <a:gridCol w="409600"/>
                <a:gridCol w="409600"/>
              </a:tblGrid>
              <a:tr h="4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Convolution operation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824450" y="1501575"/>
            <a:ext cx="462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Filter of 3x3 (kernel), 9 weights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Apply the same filter to 3x3 patches of input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Shift 1 pixel at a time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Use different filters to extract different features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4650"/>
            <a:ext cx="3519650" cy="256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What kernel sizes are we using?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38" y="1178500"/>
            <a:ext cx="7811724" cy="2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0" y="1546125"/>
            <a:ext cx="8839200" cy="282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With different kernels…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912550" y="4537875"/>
            <a:ext cx="474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Source: MIT 6.S191 course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Part III Summary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 Extraction: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Apply a set of weights (filters) to extract 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local features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Use 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multiple filters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to extract multiple features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Spatially 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share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parameters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7650" y="39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processing?</a:t>
            </a:r>
            <a:endParaRPr/>
          </a:p>
        </p:txBody>
      </p:sp>
      <p:pic>
        <p:nvPicPr>
          <p:cNvPr descr="Computer vision is fascinating to me because a) it sounds intriguing and b) it’s a part of so many different things we use today (augmented reality, image search, Google Photos, cameras, those yellow first down lines we see watching football on TV, self-driving cars, selfie lenses, and more.) In this video, I talk with several researchers at Google to get an overview of the field today, a bit of its history, and a hint of its future.&#10;&#10;Watch more videos about computer vision → https://goo.gl/5WWErf&#10;&#10;Watch a TED talk about the motion magnification work → https://goo.gl/Tc7ogO&#10;&#10;Read more about computer vision (including work that inspired the 4 Rs breakdown in this video) here → https://goo.gl/E3G1Av and here → https://goo.gl/2PcPsY&#10;&#10;Share this video on Facebook → https://goo.gl/x8S4tJ&#10;Follow us → https://twitter.com/NatandFriends &#10;Subscribe → https://goo.gl/CEsJyN &#10;&#10;Thanks to friends:&#10;*Vibe Mountain for the music&#10;*Tracy Ma, Sam Rhodes, and MTC for the graphics&#10;*Mcenroe for being super cute picking that lemon&#10; &#10;-------&#10;&#10;Check out ALL the videos we’ve made → https://goo.gl/8UyyHP&#10;&#10;:)&#10;Nat &amp; Friends&#10;http://youtube.com/natandfriends -- We make videos where we go behind the scenes at Google. What are you curious about? Let us know!" id="98" name="Google Shape;98;p15" title="How Computer Vision Is Finally Taking Off, After 50 Year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875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490250" y="526350"/>
            <a:ext cx="659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Part IV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Convolutional Neural Networks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 Overview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11675"/>
            <a:ext cx="68580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Max-Pooling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50" y="1531450"/>
            <a:ext cx="4725650" cy="20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/>
        </p:nvSpPr>
        <p:spPr>
          <a:xfrm>
            <a:off x="5621850" y="1866600"/>
            <a:ext cx="3152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1.Reduces the number of training parameters and computation cost, thus control overfitting.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6163875" y="2895300"/>
            <a:ext cx="2414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2.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Make model invariant to certain distortion.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Fully Connected Neural Network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622200" y="4040125"/>
            <a:ext cx="54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Why do we need fully-connected layers at the end?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96" y="1575425"/>
            <a:ext cx="4639124" cy="22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5865250" y="1501575"/>
            <a:ext cx="2547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Intuition: You don’t want to classify an image based on part of the image.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FCNN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mixes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all the information of that image.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Part IV Summary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50" y="1647726"/>
            <a:ext cx="6374299" cy="21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90250" y="526350"/>
            <a:ext cx="659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Part V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Applications 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Tesla and Image Processing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1091850" y="1534775"/>
            <a:ext cx="6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What neural network does Tesla engineers use?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490250" y="526350"/>
            <a:ext cx="7349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Part I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What computers “see”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Image are NUMBERS!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350" y="1298475"/>
            <a:ext cx="2677375" cy="34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775" y="1477640"/>
            <a:ext cx="2469600" cy="307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5770050" y="1219475"/>
            <a:ext cx="24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What the computer sees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47100" y="4463225"/>
            <a:ext cx="45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Playground: https://www.nosco.ch/ai/digit/classify.php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about colorful images?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00" y="1017800"/>
            <a:ext cx="5319119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249" y="1388623"/>
            <a:ext cx="2559250" cy="24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What can we do with those images?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5" y="1355877"/>
            <a:ext cx="2469600" cy="3074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9"/>
          <p:cNvCxnSpPr>
            <a:stCxn id="125" idx="3"/>
          </p:cNvCxnSpPr>
          <p:nvPr/>
        </p:nvCxnSpPr>
        <p:spPr>
          <a:xfrm flipH="1" rot="10800000">
            <a:off x="2730575" y="2880776"/>
            <a:ext cx="9603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9"/>
          <p:cNvSpPr txBox="1"/>
          <p:nvPr/>
        </p:nvSpPr>
        <p:spPr>
          <a:xfrm>
            <a:off x="3681750" y="2676825"/>
            <a:ext cx="17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8" name="Google Shape;128;p19"/>
          <p:cNvCxnSpPr>
            <a:stCxn id="127" idx="3"/>
          </p:cNvCxnSpPr>
          <p:nvPr/>
        </p:nvCxnSpPr>
        <p:spPr>
          <a:xfrm flipH="1" rot="10800000">
            <a:off x="5390250" y="2868525"/>
            <a:ext cx="8586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 txBox="1"/>
          <p:nvPr/>
        </p:nvSpPr>
        <p:spPr>
          <a:xfrm>
            <a:off x="6550425" y="1729375"/>
            <a:ext cx="190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0	prob=0.2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1	prob=0.02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4	prob=0.01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8	prob=0.7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9	prob=0.07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593200" y="1230450"/>
            <a:ext cx="17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Which number?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457575" y="4129400"/>
            <a:ext cx="451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erriweather"/>
                <a:ea typeface="Merriweather"/>
                <a:cs typeface="Merriweather"/>
                <a:sym typeface="Merriweather"/>
              </a:rPr>
              <a:t>Regression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: Output variable is a continuous value.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: Output variable takes class 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label.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High Level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 Detection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825" y="1215075"/>
            <a:ext cx="2335525" cy="1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3867138" y="2822175"/>
            <a:ext cx="1872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Ocean,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Wheels,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Headlights,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“Benz”?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78" y="1095276"/>
            <a:ext cx="2211375" cy="16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671200" y="2928875"/>
            <a:ext cx="1872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Basketball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Player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“Lebron James”?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6000" y="684650"/>
            <a:ext cx="1208560" cy="214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6893825" y="2995750"/>
            <a:ext cx="1872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Climber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Rock,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“Ben”?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Facial Recognition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38" y="1178500"/>
            <a:ext cx="7811724" cy="2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